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80" r:id="rId3"/>
    <p:sldId id="259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11246-F990-4779-A506-2BE7CA39A6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7DA83-D925-4254-828E-F55DBCD79B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4E25E-BF2F-4F2B-AAD6-153A7686DF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4E768-D935-436B-B9DC-84AD3CDA5E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E2EFE-6A86-4CAB-9AF2-28A8C837E0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6B5C1-060D-4E49-8E69-5EAC8BDED5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1597A-8C4E-46E0-95E3-D0834345C6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014F6-AD1B-43D2-AA2A-5B5B6E92B0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5C4D3-2E04-4CC5-ABD9-BD115129C9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0EC7F-E750-4356-897D-0BB1E03C42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E9F97-8DB5-4323-A6EA-F078E5D1D6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68BCB2-578B-4B42-95AE-5BB6E76718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2154238"/>
          </a:xfrm>
        </p:spPr>
        <p:txBody>
          <a:bodyPr/>
          <a:lstStyle/>
          <a:p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ПРЕЗЕНТАЦИЯ  К УРОКУ</a:t>
            </a:r>
            <a:b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 теме</a:t>
            </a:r>
            <a:b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«Первоначальные сведения о колебательном движении»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8820150" y="6381750"/>
            <a:ext cx="144463" cy="71438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ru-RU" sz="700">
              <a:solidFill>
                <a:schemeClr val="tx2"/>
              </a:solidFill>
            </a:endParaRPr>
          </a:p>
        </p:txBody>
      </p:sp>
      <p:pic>
        <p:nvPicPr>
          <p:cNvPr id="2053" name="Picture 5" descr="на ни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500438"/>
            <a:ext cx="2857500" cy="2762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/>
              <a:t>ПЕРИОД </a:t>
            </a:r>
            <a:r>
              <a:rPr lang="ru-RU" sz="2800" b="1"/>
              <a:t> </a:t>
            </a:r>
            <a:r>
              <a:rPr lang="ru-RU" sz="2800" b="1">
                <a:solidFill>
                  <a:schemeClr val="folHlink"/>
                </a:solidFill>
              </a:rPr>
              <a:t>( Т ) – </a:t>
            </a:r>
            <a:r>
              <a:rPr lang="ru-RU" sz="2400" b="1">
                <a:solidFill>
                  <a:schemeClr val="folHlink"/>
                </a:solidFill>
              </a:rPr>
              <a:t>промежуток времени, за который совершается одно полное колебание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/>
              <a:t>Мы уже знаем два признака колебательного движения:</a:t>
            </a:r>
          </a:p>
          <a:p>
            <a:r>
              <a:rPr lang="ru-RU">
                <a:solidFill>
                  <a:schemeClr val="bg2"/>
                </a:solidFill>
              </a:rPr>
              <a:t>Периодичность</a:t>
            </a:r>
          </a:p>
          <a:p>
            <a:r>
              <a:rPr lang="ru-RU">
                <a:solidFill>
                  <a:schemeClr val="tx2"/>
                </a:solidFill>
              </a:rPr>
              <a:t>Движение то в одну, то в другую сторону</a:t>
            </a:r>
          </a:p>
          <a:p>
            <a:r>
              <a:rPr lang="ru-RU"/>
              <a:t>Запишем определение периода: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u="sng">
              <a:solidFill>
                <a:schemeClr val="bg2"/>
              </a:solidFill>
            </a:endParaRPr>
          </a:p>
          <a:p>
            <a:endParaRPr lang="ru-RU" u="sng">
              <a:solidFill>
                <a:schemeClr val="bg2"/>
              </a:solidFill>
            </a:endParaRPr>
          </a:p>
          <a:p>
            <a:r>
              <a:rPr lang="ru-RU" u="sng">
                <a:solidFill>
                  <a:schemeClr val="bg2"/>
                </a:solidFill>
              </a:rPr>
              <a:t>В системе СИ:</a:t>
            </a:r>
          </a:p>
          <a:p>
            <a:pPr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   1</a:t>
            </a:r>
            <a:r>
              <a:rPr lang="en-US">
                <a:solidFill>
                  <a:schemeClr val="folHlink"/>
                </a:solidFill>
              </a:rPr>
              <a:t>[</a:t>
            </a:r>
            <a:r>
              <a:rPr lang="ru-RU">
                <a:solidFill>
                  <a:schemeClr val="folHlink"/>
                </a:solidFill>
              </a:rPr>
              <a:t>Т</a:t>
            </a:r>
            <a:r>
              <a:rPr lang="en-US">
                <a:solidFill>
                  <a:schemeClr val="folHlink"/>
                </a:solidFill>
              </a:rPr>
              <a:t>] = 1 [ </a:t>
            </a:r>
            <a:r>
              <a:rPr lang="ru-RU">
                <a:solidFill>
                  <a:schemeClr val="folHlink"/>
                </a:solidFill>
              </a:rPr>
              <a:t>с</a:t>
            </a:r>
            <a:r>
              <a:rPr lang="en-US">
                <a:solidFill>
                  <a:schemeClr val="folHlink"/>
                </a:solidFill>
              </a:rPr>
              <a:t> ]</a:t>
            </a:r>
            <a:endParaRPr lang="ru-RU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     </a:t>
            </a:r>
          </a:p>
          <a:p>
            <a:pPr>
              <a:buFontTx/>
              <a:buNone/>
            </a:pPr>
            <a:r>
              <a:rPr lang="ru-RU">
                <a:solidFill>
                  <a:schemeClr val="folHlink"/>
                </a:solidFill>
              </a:rPr>
              <a:t>     </a:t>
            </a:r>
          </a:p>
          <a:p>
            <a:pPr>
              <a:buFontTx/>
              <a:buNone/>
            </a:pPr>
            <a:endParaRPr lang="ru-RU">
              <a:solidFill>
                <a:schemeClr val="folHlink"/>
              </a:solidFill>
            </a:endParaRPr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0" y="0"/>
          <a:ext cx="114300" cy="47625"/>
        </p:xfrm>
        <a:graphic>
          <a:graphicData uri="http://schemas.openxmlformats.org/presentationml/2006/ole">
            <p:oleObj spid="_x0000_s35848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5148263" y="4037013"/>
          <a:ext cx="2519362" cy="1263650"/>
        </p:xfrm>
        <a:graphic>
          <a:graphicData uri="http://schemas.openxmlformats.org/presentationml/2006/ole">
            <p:oleObj spid="_x0000_s35847" name="Формула" r:id="rId4" imgW="406048" imgH="393359" progId="Equation.3">
              <p:embed/>
            </p:oleObj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4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0" y="0"/>
          <a:ext cx="114300" cy="47625"/>
        </p:xfrm>
        <a:graphic>
          <a:graphicData uri="http://schemas.openxmlformats.org/presentationml/2006/ole">
            <p:oleObj spid="_x0000_s35852" name="Формула" r:id="rId5" imgW="114151" imgH="215619" progId="Equation.3">
              <p:embed/>
            </p:oleObj>
          </a:graphicData>
        </a:graphic>
      </p:graphicFrame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4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856" name="Object 16"/>
          <p:cNvGraphicFramePr>
            <a:graphicFrameLocks noChangeAspect="1"/>
          </p:cNvGraphicFramePr>
          <p:nvPr/>
        </p:nvGraphicFramePr>
        <p:xfrm>
          <a:off x="0" y="0"/>
          <a:ext cx="114300" cy="47625"/>
        </p:xfrm>
        <a:graphic>
          <a:graphicData uri="http://schemas.openxmlformats.org/presentationml/2006/ole">
            <p:oleObj spid="_x0000_s35856" name="Формула" r:id="rId6" imgW="114151" imgH="215619" progId="Equation.3">
              <p:embed/>
            </p:oleObj>
          </a:graphicData>
        </a:graphic>
      </p:graphicFrame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4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5860" name="Object 20"/>
          <p:cNvGraphicFramePr>
            <a:graphicFrameLocks noChangeAspect="1"/>
          </p:cNvGraphicFramePr>
          <p:nvPr/>
        </p:nvGraphicFramePr>
        <p:xfrm>
          <a:off x="0" y="0"/>
          <a:ext cx="114300" cy="47625"/>
        </p:xfrm>
        <a:graphic>
          <a:graphicData uri="http://schemas.openxmlformats.org/presentationml/2006/ole">
            <p:oleObj spid="_x0000_s35860" name="Формула" r:id="rId7" imgW="114151" imgH="215619" progId="Equation.3">
              <p:embed/>
            </p:oleObj>
          </a:graphicData>
        </a:graphic>
      </p:graphicFrame>
      <p:graphicFrame>
        <p:nvGraphicFramePr>
          <p:cNvPr id="35859" name="Object 19"/>
          <p:cNvGraphicFramePr>
            <a:graphicFrameLocks noChangeAspect="1"/>
          </p:cNvGraphicFramePr>
          <p:nvPr/>
        </p:nvGraphicFramePr>
        <p:xfrm>
          <a:off x="146050" y="349250"/>
          <a:ext cx="419100" cy="776288"/>
        </p:xfrm>
        <a:graphic>
          <a:graphicData uri="http://schemas.openxmlformats.org/presentationml/2006/ole">
            <p:oleObj spid="_x0000_s35859" name="Формула" r:id="rId8" imgW="114151" imgH="215619" progId="Equation.3">
              <p:embed/>
            </p:oleObj>
          </a:graphicData>
        </a:graphic>
      </p:graphicFrame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4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/>
              <a:t>ЧАСТОТА </a:t>
            </a:r>
            <a:r>
              <a:rPr lang="ru-RU" sz="2800" b="1">
                <a:solidFill>
                  <a:schemeClr val="folHlink"/>
                </a:solidFill>
              </a:rPr>
              <a:t>( </a:t>
            </a:r>
            <a:r>
              <a:rPr lang="ru-RU" sz="4000" b="1">
                <a:solidFill>
                  <a:schemeClr val="folHlink"/>
                </a:solidFill>
              </a:rPr>
              <a:t>ν</a:t>
            </a:r>
            <a:r>
              <a:rPr lang="ru-RU" sz="2800" b="1">
                <a:solidFill>
                  <a:schemeClr val="folHlink"/>
                </a:solidFill>
              </a:rPr>
              <a:t>- ню)</a:t>
            </a:r>
            <a:r>
              <a:rPr lang="ru-RU" sz="2800" b="1"/>
              <a:t> – число колебаний за 1 секунду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chemeClr val="folHlink"/>
                </a:solidFill>
              </a:rPr>
              <a:t>Рассматривая данные справочника, мы  увидели, что число колебаний за единицу времени может быть различным.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tx2"/>
                </a:solidFill>
              </a:rPr>
              <a:t>Значит, должна существовать величина, характеризующая эти различия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u="sng">
              <a:solidFill>
                <a:schemeClr val="bg2"/>
              </a:solidFill>
            </a:endParaRPr>
          </a:p>
          <a:p>
            <a:endParaRPr lang="ru-RU" u="sng">
              <a:solidFill>
                <a:schemeClr val="bg2"/>
              </a:solidFill>
            </a:endParaRPr>
          </a:p>
          <a:p>
            <a:r>
              <a:rPr lang="ru-RU" u="sng">
                <a:solidFill>
                  <a:schemeClr val="bg2"/>
                </a:solidFill>
              </a:rPr>
              <a:t>В системе СИ:</a:t>
            </a:r>
          </a:p>
          <a:p>
            <a:pPr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   1[</a:t>
            </a:r>
            <a:r>
              <a:rPr lang="ru-RU" b="1">
                <a:solidFill>
                  <a:schemeClr val="folHlink"/>
                </a:solidFill>
              </a:rPr>
              <a:t>ν</a:t>
            </a:r>
            <a:r>
              <a:rPr lang="en-US">
                <a:solidFill>
                  <a:schemeClr val="folHlink"/>
                </a:solidFill>
              </a:rPr>
              <a:t>] = 1 [ </a:t>
            </a:r>
            <a:r>
              <a:rPr lang="ru-RU">
                <a:solidFill>
                  <a:schemeClr val="folHlink"/>
                </a:solidFill>
              </a:rPr>
              <a:t>Гц</a:t>
            </a:r>
            <a:r>
              <a:rPr lang="en-US">
                <a:solidFill>
                  <a:schemeClr val="folHlink"/>
                </a:solidFill>
              </a:rPr>
              <a:t> ]</a:t>
            </a:r>
            <a:endParaRPr lang="ru-RU">
              <a:solidFill>
                <a:schemeClr val="folHlink"/>
              </a:solidFill>
            </a:endParaRPr>
          </a:p>
          <a:p>
            <a:endParaRPr lang="ru-RU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5003800" y="4076700"/>
          <a:ext cx="2881313" cy="1728788"/>
        </p:xfrm>
        <a:graphic>
          <a:graphicData uri="http://schemas.openxmlformats.org/presentationml/2006/ole">
            <p:oleObj spid="_x0000_s37895" name="Формула" r:id="rId3" imgW="380835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Презентацию выполнил ученик 11 Б класса Тарасов Алексей</a:t>
            </a:r>
            <a:endParaRPr lang="ru-RU" sz="2800" b="1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 !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042988" y="1144588"/>
            <a:ext cx="7129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82804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4400"/>
              <a:t>Движение, при котором тело в точности (или приближённо) равные промежутки времени проходит через одно и то же положение, называется колебательным движением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8" name="Rectangle 12"/>
          <p:cNvSpPr>
            <a:spLocks noGrp="1" noChangeArrowheads="1"/>
          </p:cNvSpPr>
          <p:nvPr>
            <p:ph type="title"/>
          </p:nvPr>
        </p:nvSpPr>
        <p:spPr>
          <a:xfrm flipH="1" flipV="1">
            <a:off x="8686800" y="188913"/>
            <a:ext cx="69850" cy="85725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3200" b="1">
                <a:solidFill>
                  <a:schemeClr val="folHlink"/>
                </a:solidFill>
              </a:rPr>
              <a:t>Сколько раз тело проходит через положение равновесия за время, равное периоду колебаний?</a:t>
            </a: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Укажите, какой буквой на рисунке обозначено положение равновесия</a:t>
            </a:r>
            <a:r>
              <a:rPr lang="ru-RU">
                <a:solidFill>
                  <a:schemeClr val="folHlink"/>
                </a:solidFill>
              </a:rPr>
              <a:t> </a:t>
            </a:r>
          </a:p>
          <a:p>
            <a:endParaRPr lang="ru-RU">
              <a:solidFill>
                <a:schemeClr val="folHlink"/>
              </a:solidFill>
            </a:endParaRPr>
          </a:p>
          <a:p>
            <a:endParaRPr lang="ru-RU">
              <a:solidFill>
                <a:schemeClr val="folHlink"/>
              </a:solidFill>
            </a:endParaRPr>
          </a:p>
          <a:p>
            <a:endParaRPr lang="ru-RU" i="1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ru-RU" i="1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ru-RU" i="1">
                <a:solidFill>
                  <a:schemeClr val="folHlink"/>
                </a:solidFill>
              </a:rPr>
              <a:t>        </a:t>
            </a:r>
            <a:r>
              <a:rPr lang="en-US" i="1">
                <a:solidFill>
                  <a:schemeClr val="folHlink"/>
                </a:solidFill>
              </a:rPr>
              <a:t> </a:t>
            </a:r>
            <a:r>
              <a:rPr lang="ru-RU" i="1">
                <a:solidFill>
                  <a:schemeClr val="folHlink"/>
                </a:solidFill>
              </a:rPr>
              <a:t>  </a:t>
            </a:r>
            <a:r>
              <a:rPr lang="en-US" i="1">
                <a:solidFill>
                  <a:schemeClr val="folHlink"/>
                </a:solidFill>
              </a:rPr>
              <a:t> </a:t>
            </a:r>
            <a:r>
              <a:rPr lang="ru-RU" i="1">
                <a:solidFill>
                  <a:schemeClr val="folHlink"/>
                </a:solidFill>
              </a:rPr>
              <a:t>А       О</a:t>
            </a:r>
          </a:p>
          <a:p>
            <a:endParaRPr lang="ru-RU"/>
          </a:p>
        </p:txBody>
      </p:sp>
      <p:grpSp>
        <p:nvGrpSpPr>
          <p:cNvPr id="24591" name="Group 15"/>
          <p:cNvGrpSpPr>
            <a:grpSpLocks noChangeAspect="1"/>
          </p:cNvGrpSpPr>
          <p:nvPr/>
        </p:nvGrpSpPr>
        <p:grpSpPr bwMode="auto">
          <a:xfrm>
            <a:off x="5724525" y="3567113"/>
            <a:ext cx="2087563" cy="1908175"/>
            <a:chOff x="3267" y="4738"/>
            <a:chExt cx="2824" cy="2648"/>
          </a:xfrm>
        </p:grpSpPr>
        <p:sp>
          <p:nvSpPr>
            <p:cNvPr id="24592" name="AutoShape 16"/>
            <p:cNvSpPr>
              <a:spLocks noChangeAspect="1" noChangeArrowheads="1"/>
            </p:cNvSpPr>
            <p:nvPr/>
          </p:nvSpPr>
          <p:spPr bwMode="auto">
            <a:xfrm>
              <a:off x="3267" y="4738"/>
              <a:ext cx="2824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Oval 17"/>
            <p:cNvSpPr>
              <a:spLocks noChangeArrowheads="1"/>
            </p:cNvSpPr>
            <p:nvPr/>
          </p:nvSpPr>
          <p:spPr bwMode="auto">
            <a:xfrm>
              <a:off x="3832" y="6271"/>
              <a:ext cx="565" cy="558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 flipV="1">
              <a:off x="4255" y="4878"/>
              <a:ext cx="706" cy="1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>
              <a:off x="4820" y="4878"/>
              <a:ext cx="2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4961" y="4878"/>
              <a:ext cx="1" cy="2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build="p"/>
      <p:bldP spid="245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7000"/>
          </a:xfrm>
        </p:spPr>
        <p:txBody>
          <a:bodyPr/>
          <a:lstStyle/>
          <a:p>
            <a:endParaRPr lang="ru-RU" sz="4000" b="1" u="sng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496300" cy="6048375"/>
          </a:xfrm>
        </p:spPr>
        <p:txBody>
          <a:bodyPr/>
          <a:lstStyle/>
          <a:p>
            <a:r>
              <a:rPr lang="ru-RU" b="1">
                <a:solidFill>
                  <a:schemeClr val="tx2"/>
                </a:solidFill>
              </a:rPr>
              <a:t>Являются ли колебательными данные виды движений:</a:t>
            </a:r>
          </a:p>
          <a:p>
            <a:r>
              <a:rPr lang="ru-RU">
                <a:solidFill>
                  <a:schemeClr val="tx2"/>
                </a:solidFill>
              </a:rPr>
              <a:t>движение секундной стрелки часов</a:t>
            </a:r>
          </a:p>
          <a:p>
            <a:pPr>
              <a:buFontTx/>
              <a:buNone/>
            </a:pPr>
            <a:endParaRPr lang="ru-RU">
              <a:solidFill>
                <a:schemeClr val="tx2"/>
              </a:solidFill>
            </a:endParaRPr>
          </a:p>
          <a:p>
            <a:r>
              <a:rPr lang="ru-RU">
                <a:solidFill>
                  <a:schemeClr val="tx2"/>
                </a:solidFill>
              </a:rPr>
              <a:t>движение смычка </a:t>
            </a:r>
          </a:p>
          <a:p>
            <a:pPr>
              <a:buFontTx/>
              <a:buNone/>
            </a:pPr>
            <a:endParaRPr lang="ru-RU">
              <a:solidFill>
                <a:schemeClr val="tx2"/>
              </a:solidFill>
            </a:endParaRPr>
          </a:p>
          <a:p>
            <a:r>
              <a:rPr lang="ru-RU">
                <a:solidFill>
                  <a:schemeClr val="tx2"/>
                </a:solidFill>
              </a:rPr>
              <a:t>движение Земли вокруг Солнца</a:t>
            </a:r>
          </a:p>
          <a:p>
            <a:pPr>
              <a:buFontTx/>
              <a:buNone/>
            </a:pPr>
            <a:endParaRPr lang="ru-RU">
              <a:solidFill>
                <a:schemeClr val="tx2"/>
              </a:solidFill>
            </a:endParaRPr>
          </a:p>
          <a:p>
            <a:r>
              <a:rPr lang="ru-RU">
                <a:solidFill>
                  <a:schemeClr val="tx2"/>
                </a:solidFill>
              </a:rPr>
              <a:t>движение крыльев насекомых, </a:t>
            </a:r>
          </a:p>
          <a:p>
            <a:pPr>
              <a:buFontTx/>
              <a:buNone/>
            </a:pPr>
            <a:r>
              <a:rPr lang="ru-RU">
                <a:solidFill>
                  <a:schemeClr val="tx2"/>
                </a:solidFill>
              </a:rPr>
              <a:t>   птиц</a:t>
            </a:r>
          </a:p>
          <a:p>
            <a:pPr>
              <a:buFontTx/>
              <a:buNone/>
            </a:pPr>
            <a:endParaRPr lang="ru-RU" sz="360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ru-RU" sz="3600" u="sng">
              <a:solidFill>
                <a:schemeClr val="tx2"/>
              </a:solidFill>
            </a:endParaRPr>
          </a:p>
          <a:p>
            <a:endParaRPr lang="ru-RU" sz="3600" u="sng">
              <a:solidFill>
                <a:schemeClr val="tx2"/>
              </a:solidFill>
            </a:endParaRPr>
          </a:p>
        </p:txBody>
      </p:sp>
      <p:pic>
        <p:nvPicPr>
          <p:cNvPr id="28676" name="Picture 4" descr="2m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300663"/>
            <a:ext cx="1655762" cy="1222375"/>
          </a:xfrm>
          <a:prstGeom prst="rect">
            <a:avLst/>
          </a:prstGeom>
          <a:noFill/>
        </p:spPr>
      </p:pic>
      <p:pic>
        <p:nvPicPr>
          <p:cNvPr id="28677" name="Picture 5" descr="10r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981075"/>
            <a:ext cx="1081087" cy="1081088"/>
          </a:xfrm>
          <a:prstGeom prst="rect">
            <a:avLst/>
          </a:prstGeom>
          <a:noFill/>
        </p:spPr>
      </p:pic>
      <p:pic>
        <p:nvPicPr>
          <p:cNvPr id="28678" name="Picture 6" descr="55r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1700213"/>
            <a:ext cx="1560513" cy="1584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8686800" y="274638"/>
            <a:ext cx="69850" cy="79375"/>
          </a:xfrm>
        </p:spPr>
        <p:txBody>
          <a:bodyPr/>
          <a:lstStyle/>
          <a:p>
            <a:endParaRPr lang="ru-RU" sz="4000" u="sng">
              <a:latin typeface="Algerian" pitchFamily="82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endParaRPr lang="ru-RU"/>
          </a:p>
          <a:p>
            <a:r>
              <a:rPr lang="ru-RU" sz="4400">
                <a:solidFill>
                  <a:schemeClr val="folHlink"/>
                </a:solidFill>
              </a:rPr>
              <a:t>Во время колебаний  тело от положения равновесия может отклоняться на различные расстояния, большие и меньшие.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2187"/>
          </a:xfrm>
        </p:spPr>
        <p:txBody>
          <a:bodyPr/>
          <a:lstStyle/>
          <a:p>
            <a:r>
              <a:rPr lang="ru-RU" sz="3200"/>
              <a:t>РАССМОТРИМ </a:t>
            </a:r>
            <a:br>
              <a:rPr lang="ru-RU" sz="3200"/>
            </a:br>
            <a:r>
              <a:rPr lang="ru-RU" sz="3200"/>
              <a:t>данные справочника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1117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800" b="1">
                <a:solidFill>
                  <a:schemeClr val="folHlink"/>
                </a:solidFill>
              </a:rPr>
              <a:t>ЧИСЛО КОЛЕБАНИЙ КРЫЛЬЕВ ПТИЦ И НАСЕКОМЫХ ЗА 1 секунду</a:t>
            </a:r>
          </a:p>
          <a:p>
            <a:pPr>
              <a:lnSpc>
                <a:spcPct val="80000"/>
              </a:lnSpc>
            </a:pPr>
            <a:endParaRPr lang="ru-RU" sz="180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/>
              <a:t>  Аист: 2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                        колибри : 35-50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                                  шмель: 180-240                 муха:  190 -330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                        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</p:txBody>
      </p:sp>
      <p:pic>
        <p:nvPicPr>
          <p:cNvPr id="31748" name="Picture 4" descr="аи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36838"/>
            <a:ext cx="2016125" cy="3529012"/>
          </a:xfrm>
          <a:prstGeom prst="rect">
            <a:avLst/>
          </a:prstGeom>
          <a:noFill/>
        </p:spPr>
      </p:pic>
      <p:pic>
        <p:nvPicPr>
          <p:cNvPr id="31749" name="Picture 5" descr="колибр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781300"/>
            <a:ext cx="1584325" cy="1584325"/>
          </a:xfrm>
          <a:prstGeom prst="rect">
            <a:avLst/>
          </a:prstGeom>
          <a:noFill/>
        </p:spPr>
      </p:pic>
      <p:pic>
        <p:nvPicPr>
          <p:cNvPr id="31750" name="Picture 6" descr="шмел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4941888"/>
            <a:ext cx="2087562" cy="1727200"/>
          </a:xfrm>
          <a:prstGeom prst="rect">
            <a:avLst/>
          </a:prstGeom>
          <a:noFill/>
        </p:spPr>
      </p:pic>
      <p:pic>
        <p:nvPicPr>
          <p:cNvPr id="31751" name="Picture 7" descr="навозна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2155825"/>
            <a:ext cx="2665413" cy="1992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39825"/>
          </a:xfrm>
        </p:spPr>
        <p:txBody>
          <a:bodyPr/>
          <a:lstStyle/>
          <a:p>
            <a:r>
              <a:rPr lang="ru-RU" sz="4000"/>
              <a:t>Число колебаний голосовых связок за 1 секунду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chemeClr val="folHlink"/>
                </a:solidFill>
              </a:rPr>
              <a:t>  </a:t>
            </a:r>
            <a:r>
              <a:rPr lang="ru-RU" b="1" u="sng">
                <a:solidFill>
                  <a:schemeClr val="folHlink"/>
                </a:solidFill>
              </a:rPr>
              <a:t> БАС </a:t>
            </a:r>
            <a:r>
              <a:rPr lang="ru-RU" b="1">
                <a:solidFill>
                  <a:schemeClr val="folHlink"/>
                </a:solidFill>
              </a:rPr>
              <a:t> 80 - 350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u="sng">
                <a:solidFill>
                  <a:schemeClr val="folHlink"/>
                </a:solidFill>
              </a:rPr>
              <a:t>ДЕТИ</a:t>
            </a:r>
            <a:r>
              <a:rPr lang="ru-RU" b="1">
                <a:solidFill>
                  <a:schemeClr val="folHlink"/>
                </a:solidFill>
              </a:rPr>
              <a:t>   260-1050</a:t>
            </a:r>
          </a:p>
        </p:txBody>
      </p:sp>
      <p:pic>
        <p:nvPicPr>
          <p:cNvPr id="32777" name="Picture 9" descr="дев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636838"/>
            <a:ext cx="3168650" cy="3384550"/>
          </a:xfrm>
          <a:prstGeom prst="rect">
            <a:avLst/>
          </a:prstGeom>
          <a:noFill/>
        </p:spPr>
      </p:pic>
      <p:pic>
        <p:nvPicPr>
          <p:cNvPr id="32778" name="Picture 10" descr="ДЖордан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852738"/>
            <a:ext cx="3384550" cy="3111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0" y="274638"/>
            <a:ext cx="82550" cy="69850"/>
          </a:xfrm>
        </p:spPr>
        <p:txBody>
          <a:bodyPr/>
          <a:lstStyle/>
          <a:p>
            <a:endParaRPr lang="ru-RU" sz="24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5797550"/>
          </a:xfrm>
        </p:spPr>
        <p:txBody>
          <a:bodyPr/>
          <a:lstStyle/>
          <a:p>
            <a:pPr algn="ctr"/>
            <a:endParaRPr lang="ru-RU">
              <a:solidFill>
                <a:schemeClr val="folHlink"/>
              </a:solidFill>
            </a:endParaRPr>
          </a:p>
          <a:p>
            <a:pPr algn="ctr"/>
            <a:r>
              <a:rPr lang="ru-RU">
                <a:solidFill>
                  <a:schemeClr val="folHlink"/>
                </a:solidFill>
              </a:rPr>
              <a:t>На рассмотренных примерах мы увидели, что несмотря на сходство представленных групп колебаний, они все-таки отличаются друг от друга.</a:t>
            </a:r>
            <a:r>
              <a:rPr lang="ru-RU"/>
              <a:t> </a:t>
            </a:r>
          </a:p>
          <a:p>
            <a:pPr algn="ctr"/>
            <a:endParaRPr lang="ru-RU"/>
          </a:p>
          <a:p>
            <a:pPr algn="ctr"/>
            <a:r>
              <a:rPr lang="ru-RU">
                <a:solidFill>
                  <a:schemeClr val="tx2"/>
                </a:solidFill>
              </a:rPr>
              <a:t>Таким образом, должны существовать величины для характеристики различий</a:t>
            </a:r>
          </a:p>
          <a:p>
            <a:pPr algn="ctr">
              <a:buFontTx/>
              <a:buNone/>
            </a:pPr>
            <a:r>
              <a:rPr lang="ru-RU">
                <a:solidFill>
                  <a:schemeClr val="tx2"/>
                </a:solidFill>
              </a:rPr>
              <a:t>колебательных движений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sz="2800" b="1" u="sng"/>
              <a:t>АМПЛИТУДА</a:t>
            </a:r>
            <a:r>
              <a:rPr lang="ru-RU" sz="2800"/>
              <a:t>  </a:t>
            </a:r>
            <a:r>
              <a:rPr lang="ru-RU" sz="2800" b="1">
                <a:solidFill>
                  <a:schemeClr val="folHlink"/>
                </a:solidFill>
              </a:rPr>
              <a:t>(А)</a:t>
            </a:r>
            <a:r>
              <a:rPr lang="ru-RU" sz="2800"/>
              <a:t> - наибольшее по модулю отклонение тела от положения равновесия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u="sng"/>
              <a:t>Возвратимся к рисунку</a:t>
            </a:r>
          </a:p>
          <a:p>
            <a:pPr>
              <a:lnSpc>
                <a:spcPct val="90000"/>
              </a:lnSpc>
            </a:pPr>
            <a:endParaRPr lang="ru-RU" sz="2000" u="sng"/>
          </a:p>
          <a:p>
            <a:pPr>
              <a:lnSpc>
                <a:spcPct val="90000"/>
              </a:lnSpc>
            </a:pPr>
            <a:endParaRPr lang="ru-RU" sz="2000" u="sng"/>
          </a:p>
          <a:p>
            <a:pPr>
              <a:lnSpc>
                <a:spcPct val="90000"/>
              </a:lnSpc>
            </a:pPr>
            <a:endParaRPr lang="ru-RU" sz="2000" u="sng"/>
          </a:p>
          <a:p>
            <a:pPr>
              <a:lnSpc>
                <a:spcPct val="90000"/>
              </a:lnSpc>
            </a:pPr>
            <a:endParaRPr lang="ru-RU" sz="2000" u="sng"/>
          </a:p>
          <a:p>
            <a:pPr>
              <a:lnSpc>
                <a:spcPct val="90000"/>
              </a:lnSpc>
            </a:pPr>
            <a:endParaRPr lang="ru-RU" sz="2000" u="sng"/>
          </a:p>
          <a:p>
            <a:pPr>
              <a:lnSpc>
                <a:spcPct val="90000"/>
              </a:lnSpc>
            </a:pPr>
            <a:endParaRPr lang="ru-RU" sz="2000" u="sng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1                   2</a:t>
            </a:r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                  3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chemeClr val="tx2"/>
                </a:solidFill>
              </a:rPr>
              <a:t>Различно отклонение тела от положения равновесия</a:t>
            </a:r>
          </a:p>
          <a:p>
            <a:pPr>
              <a:lnSpc>
                <a:spcPct val="90000"/>
              </a:lnSpc>
            </a:pPr>
            <a:r>
              <a:rPr lang="ru-RU" sz="2400" u="sng">
                <a:solidFill>
                  <a:schemeClr val="folHlink"/>
                </a:solidFill>
              </a:rPr>
              <a:t>В системе СИ: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tx2"/>
                </a:solidFill>
              </a:rPr>
              <a:t>    1</a:t>
            </a:r>
            <a:r>
              <a:rPr lang="en-US" sz="2400">
                <a:solidFill>
                  <a:schemeClr val="tx2"/>
                </a:solidFill>
              </a:rPr>
              <a:t>[A] = 1[ </a:t>
            </a:r>
            <a:r>
              <a:rPr lang="ru-RU" sz="2400">
                <a:solidFill>
                  <a:schemeClr val="tx2"/>
                </a:solidFill>
              </a:rPr>
              <a:t>м </a:t>
            </a:r>
            <a:r>
              <a:rPr lang="en-US" sz="2400">
                <a:solidFill>
                  <a:schemeClr val="tx2"/>
                </a:solidFill>
              </a:rPr>
              <a:t>]</a:t>
            </a:r>
            <a:endParaRPr lang="ru-RU" sz="24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chemeClr val="tx2"/>
                </a:solidFill>
              </a:rPr>
              <a:t>Итак, чем же отличаются представленные колебания?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chemeClr val="tx2"/>
                </a:solidFill>
              </a:rPr>
              <a:t>Мы будем рассматривать малые колебания, когда дугу можно заменить отрезком. На каком рисунке изображено такое колебание?</a:t>
            </a:r>
          </a:p>
        </p:txBody>
      </p:sp>
      <p:grpSp>
        <p:nvGrpSpPr>
          <p:cNvPr id="34826" name="Group 10"/>
          <p:cNvGrpSpPr>
            <a:grpSpLocks noChangeAspect="1"/>
          </p:cNvGrpSpPr>
          <p:nvPr/>
        </p:nvGrpSpPr>
        <p:grpSpPr bwMode="auto">
          <a:xfrm>
            <a:off x="468313" y="2205038"/>
            <a:ext cx="2286000" cy="2027237"/>
            <a:chOff x="3267" y="4738"/>
            <a:chExt cx="2824" cy="2648"/>
          </a:xfrm>
        </p:grpSpPr>
        <p:sp>
          <p:nvSpPr>
            <p:cNvPr id="34827" name="AutoShape 11"/>
            <p:cNvSpPr>
              <a:spLocks noChangeAspect="1" noChangeArrowheads="1"/>
            </p:cNvSpPr>
            <p:nvPr/>
          </p:nvSpPr>
          <p:spPr bwMode="auto">
            <a:xfrm>
              <a:off x="3267" y="4738"/>
              <a:ext cx="2824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3832" y="6271"/>
              <a:ext cx="565" cy="558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9" name="Line 13"/>
            <p:cNvSpPr>
              <a:spLocks noChangeShapeType="1"/>
            </p:cNvSpPr>
            <p:nvPr/>
          </p:nvSpPr>
          <p:spPr bwMode="auto">
            <a:xfrm flipV="1">
              <a:off x="4255" y="4878"/>
              <a:ext cx="706" cy="1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>
              <a:off x="4820" y="4878"/>
              <a:ext cx="2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4961" y="4878"/>
              <a:ext cx="1" cy="2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4113" y="6765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3" name="Line 17"/>
            <p:cNvSpPr>
              <a:spLocks noChangeShapeType="1"/>
            </p:cNvSpPr>
            <p:nvPr/>
          </p:nvSpPr>
          <p:spPr bwMode="auto">
            <a:xfrm>
              <a:off x="4114" y="7044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34" name="Group 18"/>
          <p:cNvGrpSpPr>
            <a:grpSpLocks noChangeAspect="1"/>
          </p:cNvGrpSpPr>
          <p:nvPr/>
        </p:nvGrpSpPr>
        <p:grpSpPr bwMode="auto">
          <a:xfrm>
            <a:off x="395288" y="4005263"/>
            <a:ext cx="2628900" cy="2628900"/>
            <a:chOff x="3973" y="4181"/>
            <a:chExt cx="3247" cy="3205"/>
          </a:xfrm>
        </p:grpSpPr>
        <p:sp>
          <p:nvSpPr>
            <p:cNvPr id="34835" name="AutoShape 19"/>
            <p:cNvSpPr>
              <a:spLocks noChangeAspect="1" noChangeArrowheads="1"/>
            </p:cNvSpPr>
            <p:nvPr/>
          </p:nvSpPr>
          <p:spPr bwMode="auto">
            <a:xfrm>
              <a:off x="3973" y="4181"/>
              <a:ext cx="3247" cy="3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6" name="Oval 20"/>
            <p:cNvSpPr>
              <a:spLocks noChangeArrowheads="1"/>
            </p:cNvSpPr>
            <p:nvPr/>
          </p:nvSpPr>
          <p:spPr bwMode="auto">
            <a:xfrm>
              <a:off x="4114" y="5853"/>
              <a:ext cx="565" cy="558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 flipV="1">
              <a:off x="4538" y="4878"/>
              <a:ext cx="1554" cy="9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8" name="Line 22"/>
            <p:cNvSpPr>
              <a:spLocks noChangeShapeType="1"/>
            </p:cNvSpPr>
            <p:nvPr/>
          </p:nvSpPr>
          <p:spPr bwMode="auto">
            <a:xfrm>
              <a:off x="5950" y="4878"/>
              <a:ext cx="28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>
              <a:off x="6091" y="4878"/>
              <a:ext cx="0" cy="19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0" name="Line 24"/>
            <p:cNvSpPr>
              <a:spLocks noChangeShapeType="1"/>
            </p:cNvSpPr>
            <p:nvPr/>
          </p:nvSpPr>
          <p:spPr bwMode="auto">
            <a:xfrm>
              <a:off x="4397" y="6411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1" name="Line 25"/>
            <p:cNvSpPr>
              <a:spLocks noChangeShapeType="1"/>
            </p:cNvSpPr>
            <p:nvPr/>
          </p:nvSpPr>
          <p:spPr bwMode="auto">
            <a:xfrm>
              <a:off x="4397" y="6829"/>
              <a:ext cx="16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42" name="Group 26"/>
          <p:cNvGrpSpPr>
            <a:grpSpLocks noChangeAspect="1"/>
          </p:cNvGrpSpPr>
          <p:nvPr/>
        </p:nvGrpSpPr>
        <p:grpSpPr bwMode="auto">
          <a:xfrm>
            <a:off x="2411413" y="2205038"/>
            <a:ext cx="2286000" cy="2171700"/>
            <a:chOff x="3267" y="4738"/>
            <a:chExt cx="2824" cy="2648"/>
          </a:xfrm>
        </p:grpSpPr>
        <p:sp>
          <p:nvSpPr>
            <p:cNvPr id="34843" name="AutoShape 27"/>
            <p:cNvSpPr>
              <a:spLocks noChangeAspect="1" noChangeArrowheads="1"/>
            </p:cNvSpPr>
            <p:nvPr/>
          </p:nvSpPr>
          <p:spPr bwMode="auto">
            <a:xfrm>
              <a:off x="3267" y="4738"/>
              <a:ext cx="2824" cy="2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4" name="Oval 28"/>
            <p:cNvSpPr>
              <a:spLocks noChangeArrowheads="1"/>
            </p:cNvSpPr>
            <p:nvPr/>
          </p:nvSpPr>
          <p:spPr bwMode="auto">
            <a:xfrm>
              <a:off x="4255" y="6550"/>
              <a:ext cx="566" cy="558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auto">
            <a:xfrm>
              <a:off x="4820" y="4878"/>
              <a:ext cx="283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4961" y="4878"/>
              <a:ext cx="1" cy="2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 flipV="1">
              <a:off x="4538" y="4877"/>
              <a:ext cx="423" cy="16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3492500" y="40767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3492500" y="42211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48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48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48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348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350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Формула</vt:lpstr>
      <vt:lpstr>ПРЕЗЕНТАЦИЯ  К УРОКУ  по теме «Первоначальные сведения о колебательном движении»</vt:lpstr>
      <vt:lpstr>Слайд 2</vt:lpstr>
      <vt:lpstr>Слайд 3</vt:lpstr>
      <vt:lpstr>Слайд 4</vt:lpstr>
      <vt:lpstr>Слайд 5</vt:lpstr>
      <vt:lpstr>РАССМОТРИМ  данные справочника</vt:lpstr>
      <vt:lpstr>Число колебаний голосовых связок за 1 секунду</vt:lpstr>
      <vt:lpstr>Слайд 8</vt:lpstr>
      <vt:lpstr>АМПЛИТУДА  (А) - наибольшее по модулю отклонение тела от положения равновесия</vt:lpstr>
      <vt:lpstr>ПЕРИОД  ( Т ) – промежуток времени, за который совершается одно полное колебание</vt:lpstr>
      <vt:lpstr>ЧАСТОТА ( ν- ню) – число колебаний за 1 секунду</vt:lpstr>
      <vt:lpstr>Презентацию выполнил ученик 11 Б класса Тарасов Алексей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Adminushka</cp:lastModifiedBy>
  <cp:revision>16</cp:revision>
  <dcterms:created xsi:type="dcterms:W3CDTF">2009-11-04T14:29:22Z</dcterms:created>
  <dcterms:modified xsi:type="dcterms:W3CDTF">2015-12-09T12:57:37Z</dcterms:modified>
</cp:coreProperties>
</file>